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14" r:id="rId3"/>
    <p:sldId id="335" r:id="rId4"/>
    <p:sldId id="316" r:id="rId5"/>
    <p:sldId id="317" r:id="rId6"/>
    <p:sldId id="325" r:id="rId7"/>
    <p:sldId id="336" r:id="rId8"/>
    <p:sldId id="331" r:id="rId9"/>
    <p:sldId id="343" r:id="rId10"/>
    <p:sldId id="345" r:id="rId11"/>
    <p:sldId id="350" r:id="rId12"/>
    <p:sldId id="351" r:id="rId13"/>
    <p:sldId id="337" r:id="rId14"/>
    <p:sldId id="322" r:id="rId15"/>
    <p:sldId id="34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006484"/>
    <a:srgbClr val="CFC493"/>
    <a:srgbClr val="1D9E6E"/>
    <a:srgbClr val="29AFCE"/>
    <a:srgbClr val="466069"/>
    <a:srgbClr val="EFE8C9"/>
    <a:srgbClr val="EFE4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2436" autoAdjust="0"/>
  </p:normalViewPr>
  <p:slideViewPr>
    <p:cSldViewPr snapToGrid="0" snapToObjects="1">
      <p:cViewPr>
        <p:scale>
          <a:sx n="108" d="100"/>
          <a:sy n="108" d="100"/>
        </p:scale>
        <p:origin x="1776" y="7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Payer Mix</a:t>
            </a:r>
          </a:p>
        </c:rich>
      </c:tx>
      <c:layout/>
      <c:overlay val="0"/>
    </c:title>
    <c:autoTitleDeleted val="0"/>
    <c:view3D>
      <c:rotX val="7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0487056753584219"/>
          <c:y val="0.206429039789172"/>
          <c:w val="0.65915857034763"/>
          <c:h val="0.734937483401902"/>
        </c:manualLayout>
      </c:layout>
      <c:pie3DChart>
        <c:varyColors val="1"/>
        <c:ser>
          <c:idx val="0"/>
          <c:order val="0"/>
          <c:tx>
            <c:strRef>
              <c:f>'[Chart in Microsoft Office PowerPoint]Sheet1'!$B$1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9AFCE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6747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1D9E6E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006484"/>
              </a:solidFill>
              <a:ln>
                <a:noFill/>
              </a:ln>
            </c:spPr>
          </c:dPt>
          <c:dLbls>
            <c:dLbl>
              <c:idx val="3"/>
              <c:layout>
                <c:manualLayout>
                  <c:x val="0.0483500234175022"/>
                  <c:y val="0.103250038120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Office PowerPoint]Sheet1'!$A$2:$A$5</c:f>
              <c:strCache>
                <c:ptCount val="4"/>
                <c:pt idx="0">
                  <c:v>Commercial</c:v>
                </c:pt>
                <c:pt idx="1">
                  <c:v>Medicare</c:v>
                </c:pt>
                <c:pt idx="2">
                  <c:v>Medicaid</c:v>
                </c:pt>
                <c:pt idx="3">
                  <c:v>Self-pay</c:v>
                </c:pt>
              </c:strCache>
            </c:strRef>
          </c:cat>
          <c:val>
            <c:numRef>
              <c:f>'[Chart in Microsoft Office PowerPoint]Sheet1'!$B$2:$B$5</c:f>
              <c:numCache>
                <c:formatCode>General</c:formatCode>
                <c:ptCount val="4"/>
                <c:pt idx="0">
                  <c:v>42.0</c:v>
                </c:pt>
                <c:pt idx="1">
                  <c:v>33.0</c:v>
                </c:pt>
                <c:pt idx="2">
                  <c:v>15.0</c:v>
                </c:pt>
                <c:pt idx="3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488986404021"/>
          <c:y val="0.375235770023928"/>
          <c:w val="0.341129430547223"/>
          <c:h val="0.389441203036596"/>
        </c:manualLayout>
      </c:layout>
      <c:overlay val="0"/>
      <c:spPr>
        <a:ln>
          <a:solidFill>
            <a:srgbClr val="006484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>
        <a:alpha val="62000"/>
      </a:schemeClr>
    </a:solidFill>
    <a:ln>
      <a:noFill/>
    </a:ln>
    <a:effectLst>
      <a:glow rad="101600">
        <a:schemeClr val="bg1">
          <a:alpha val="75000"/>
        </a:schemeClr>
      </a:glo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800" baseline="0">
          <a:latin typeface="Arial Narrow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F0848-931E-2440-8D2F-1623E8DFB152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7D1ED-361F-9148-B658-61561C9EC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1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975D-9FDF-D944-B6FB-BA8084E9E80A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1267F-717F-DB4C-B046-81EE5CD29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1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www.merritthawkins.com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Pt. Encounters –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861,541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r>
              <a:rPr lang="en-US" dirty="0" smtClean="0"/>
              <a:t>15-16: net pt. service collection: 157M</a:t>
            </a:r>
          </a:p>
          <a:p>
            <a:endParaRPr lang="en-US" dirty="0" smtClean="0"/>
          </a:p>
          <a:p>
            <a:r>
              <a:rPr lang="en-US" dirty="0" smtClean="0"/>
              <a:t>429: Physicians 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health practitioners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EBF6C-874C-3F40-9BCC-25E5007CA0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3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 Narrow"/>
                <a:cs typeface="Arial Narrow"/>
              </a:rPr>
              <a:t>Data based on A Survey of America’s Physicians: Practice Plans and Perspectives featuring responses from 20,088 physicians.</a:t>
            </a:r>
          </a:p>
          <a:p>
            <a:r>
              <a:rPr lang="en-US" sz="1200" dirty="0" smtClean="0">
                <a:latin typeface="Arial Narrow"/>
                <a:cs typeface="Arial Narrow"/>
              </a:rPr>
              <a:t>Conducted on behalf of The Physicians Foundation by Merritt Hawkins. See </a:t>
            </a:r>
            <a:r>
              <a:rPr lang="en-US" sz="1200" dirty="0" err="1" smtClean="0">
                <a:latin typeface="Arial Narrow"/>
                <a:cs typeface="Arial Narrow"/>
              </a:rPr>
              <a:t>www.physiciansfoundation.org</a:t>
            </a:r>
            <a:r>
              <a:rPr lang="en-US" sz="1200" dirty="0" smtClean="0">
                <a:latin typeface="Arial Narrow"/>
                <a:cs typeface="Arial Narrow"/>
              </a:rPr>
              <a:t> or </a:t>
            </a:r>
            <a:r>
              <a:rPr lang="en-US" sz="1200" dirty="0" smtClean="0">
                <a:latin typeface="Arial Narrow"/>
                <a:cs typeface="Arial Narrow"/>
                <a:hlinkClick r:id="rId3"/>
              </a:rPr>
              <a:t>www.merritthawkins.com</a:t>
            </a:r>
            <a:r>
              <a:rPr lang="en-US" sz="1200" dirty="0" smtClean="0">
                <a:latin typeface="Arial Narrow"/>
                <a:cs typeface="Arial Narrow"/>
              </a:rPr>
              <a:t>.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AE37-12D0-7245-A1DB-D92101BB1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Total Funded Salary </a:t>
            </a:r>
          </a:p>
          <a:p>
            <a:r>
              <a:rPr lang="en-US" sz="1200" dirty="0" smtClean="0"/>
              <a:t>- non clinical funded salary </a:t>
            </a:r>
          </a:p>
          <a:p>
            <a:r>
              <a:rPr lang="en-US" sz="1200" dirty="0" smtClean="0"/>
              <a:t>– clinical contract funded salary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1267F-717F-DB4C-B046-81EE5CD290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8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238526" y="4656817"/>
            <a:ext cx="659246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0728" y="4656817"/>
            <a:ext cx="540438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Untitled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4" r="63656" b="36656"/>
          <a:stretch/>
        </p:blipFill>
        <p:spPr>
          <a:xfrm>
            <a:off x="121268" y="164807"/>
            <a:ext cx="1779806" cy="12242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90458" y="4589551"/>
            <a:ext cx="1802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D9E6E"/>
                </a:solidFill>
                <a:latin typeface="Goudy Old Style"/>
                <a:cs typeface="Goudy Old Style"/>
              </a:rPr>
              <a:t>Making Life Better</a:t>
            </a:r>
            <a:r>
              <a:rPr lang="en-US" sz="1600" baseline="30000" dirty="0" smtClean="0">
                <a:solidFill>
                  <a:srgbClr val="1D9E6E"/>
                </a:solidFill>
                <a:latin typeface="Goudy Old Style"/>
                <a:cs typeface="Goudy Old Style"/>
              </a:rPr>
              <a:t>®</a:t>
            </a:r>
            <a:endParaRPr lang="en-US" sz="1600" baseline="30000" dirty="0">
              <a:solidFill>
                <a:srgbClr val="1D9E6E"/>
              </a:solidFill>
              <a:latin typeface="Goudy Old Style"/>
              <a:cs typeface="Goudy Old Style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660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 descr="logo lock-u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0" t="36794" r="31462" b="58833"/>
          <a:stretch/>
        </p:blipFill>
        <p:spPr>
          <a:xfrm>
            <a:off x="118536" y="4710777"/>
            <a:ext cx="2827864" cy="3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0" t="66904" r="31462" b="22670"/>
          <a:stretch/>
        </p:blipFill>
        <p:spPr>
          <a:xfrm>
            <a:off x="118536" y="4504509"/>
            <a:ext cx="1927579" cy="536276"/>
          </a:xfrm>
          <a:prstGeom prst="rect">
            <a:avLst/>
          </a:prstGeom>
        </p:spPr>
      </p:pic>
      <p:pic>
        <p:nvPicPr>
          <p:cNvPr id="8" name="Picture 7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76356" y="4504509"/>
            <a:ext cx="620888" cy="5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660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2" t="16722" r="44241" b="73676"/>
          <a:stretch/>
        </p:blipFill>
        <p:spPr>
          <a:xfrm>
            <a:off x="32738" y="126291"/>
            <a:ext cx="3316110" cy="94687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pic>
        <p:nvPicPr>
          <p:cNvPr id="11" name="Picture 10" descr="logo lock-up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2" t="16722" r="44241" b="73676"/>
          <a:stretch/>
        </p:blipFill>
        <p:spPr>
          <a:xfrm>
            <a:off x="32738" y="126291"/>
            <a:ext cx="3316110" cy="9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46115" y="4656817"/>
            <a:ext cx="1191362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6404" y="4656817"/>
            <a:ext cx="306776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0880" y="4656817"/>
            <a:ext cx="1279117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2" t="17277" r="46239" b="73979"/>
          <a:stretch/>
        </p:blipFill>
        <p:spPr>
          <a:xfrm>
            <a:off x="152400" y="4456202"/>
            <a:ext cx="1209040" cy="584584"/>
          </a:xfrm>
          <a:prstGeom prst="rect">
            <a:avLst/>
          </a:prstGeom>
        </p:spPr>
      </p:pic>
      <p:pic>
        <p:nvPicPr>
          <p:cNvPr id="8" name="Picture 7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76356" y="4504509"/>
            <a:ext cx="620888" cy="536277"/>
          </a:xfrm>
          <a:prstGeom prst="rect">
            <a:avLst/>
          </a:prstGeom>
        </p:spPr>
      </p:pic>
      <p:pic>
        <p:nvPicPr>
          <p:cNvPr id="9" name="Picture 8" descr="logo lock-up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2" t="17277" r="46239" b="73979"/>
          <a:stretch/>
        </p:blipFill>
        <p:spPr>
          <a:xfrm>
            <a:off x="152400" y="4456202"/>
            <a:ext cx="1209040" cy="584584"/>
          </a:xfrm>
          <a:prstGeom prst="rect">
            <a:avLst/>
          </a:prstGeom>
        </p:spPr>
      </p:pic>
      <p:pic>
        <p:nvPicPr>
          <p:cNvPr id="10" name="Picture 9" descr="logo lock-up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76356" y="4504509"/>
            <a:ext cx="620888" cy="5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76BD-F3B0-462D-AB36-288C8ADAAF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10880" y="4423228"/>
            <a:ext cx="727004" cy="627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6980" y="4586782"/>
            <a:ext cx="1802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D9E6E"/>
                </a:solidFill>
                <a:latin typeface="Goudy Old Style"/>
                <a:cs typeface="Goudy Old Style"/>
              </a:rPr>
              <a:t>Making Life Better</a:t>
            </a:r>
            <a:r>
              <a:rPr lang="en-US" sz="1600" baseline="30000" dirty="0" smtClean="0">
                <a:solidFill>
                  <a:srgbClr val="1D9E6E"/>
                </a:solidFill>
                <a:latin typeface="Goudy Old Style"/>
                <a:cs typeface="Goudy Old Style"/>
              </a:rPr>
              <a:t>®</a:t>
            </a:r>
            <a:endParaRPr lang="en-US" sz="1600" baseline="30000" dirty="0">
              <a:solidFill>
                <a:srgbClr val="1D9E6E"/>
              </a:solidFill>
              <a:latin typeface="Goudy Old Style"/>
              <a:cs typeface="Goudy Old Style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070556" y="4656817"/>
            <a:ext cx="659246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9802" y="4656817"/>
            <a:ext cx="540438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0" t="36794" r="31462" b="58833"/>
          <a:stretch/>
        </p:blipFill>
        <p:spPr>
          <a:xfrm>
            <a:off x="118536" y="4710777"/>
            <a:ext cx="2827864" cy="33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31856" r="31534" b="58542"/>
          <a:stretch/>
        </p:blipFill>
        <p:spPr>
          <a:xfrm>
            <a:off x="93698" y="164807"/>
            <a:ext cx="4148667" cy="8018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660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27520" y="4656817"/>
            <a:ext cx="711200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0320" y="4656817"/>
            <a:ext cx="624276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83280" y="4642703"/>
            <a:ext cx="2499360" cy="338554"/>
            <a:chOff x="3088640" y="4622884"/>
            <a:chExt cx="2499360" cy="338554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3088640" y="4622884"/>
              <a:ext cx="2468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0" dirty="0" smtClean="0">
                  <a:solidFill>
                    <a:srgbClr val="1D9E6E"/>
                  </a:solidFill>
                  <a:latin typeface="Goudy Old Style"/>
                  <a:cs typeface="Goudy Old Style"/>
                </a:rPr>
                <a:t>Our</a:t>
              </a:r>
              <a:r>
                <a:rPr lang="en-US" sz="1600" i="0" baseline="0" dirty="0" smtClean="0">
                  <a:solidFill>
                    <a:srgbClr val="1D9E6E"/>
                  </a:solidFill>
                  <a:latin typeface="Goudy Old Style"/>
                  <a:cs typeface="Goudy Old Style"/>
                </a:rPr>
                <a:t> Practice Is Our Passion. </a:t>
              </a:r>
              <a:endParaRPr lang="en-US" sz="1600" i="0" baseline="30000" dirty="0">
                <a:solidFill>
                  <a:srgbClr val="1D9E6E"/>
                </a:solidFill>
                <a:latin typeface="Goudy Old Style"/>
                <a:cs typeface="Goudy Old Style"/>
              </a:endParaRP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5262880" y="4642703"/>
              <a:ext cx="325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0" baseline="0" dirty="0" smtClean="0">
                  <a:solidFill>
                    <a:srgbClr val="1D9E6E"/>
                  </a:solidFill>
                  <a:latin typeface="Arial"/>
                  <a:cs typeface="Arial"/>
                </a:rPr>
                <a:t>TM</a:t>
              </a:r>
              <a:endParaRPr lang="en-US" sz="800" i="0" baseline="30000" dirty="0">
                <a:solidFill>
                  <a:srgbClr val="1D9E6E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9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7520" y="4656817"/>
            <a:ext cx="711200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0320" y="4656817"/>
            <a:ext cx="624276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0" t="30741" r="31462" b="58833"/>
          <a:stretch/>
        </p:blipFill>
        <p:spPr>
          <a:xfrm>
            <a:off x="118536" y="4504509"/>
            <a:ext cx="1927579" cy="536276"/>
          </a:xfrm>
          <a:prstGeom prst="rect">
            <a:avLst/>
          </a:prstGeom>
        </p:spPr>
      </p:pic>
      <p:pic>
        <p:nvPicPr>
          <p:cNvPr id="8" name="Picture 7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76356" y="4504509"/>
            <a:ext cx="620888" cy="53627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383280" y="4642703"/>
            <a:ext cx="2499360" cy="338554"/>
            <a:chOff x="3088640" y="4622884"/>
            <a:chExt cx="2499360" cy="338554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3088640" y="4622884"/>
              <a:ext cx="2468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0" dirty="0" smtClean="0">
                  <a:solidFill>
                    <a:srgbClr val="1D9E6E"/>
                  </a:solidFill>
                  <a:latin typeface="Goudy Old Style"/>
                  <a:cs typeface="Goudy Old Style"/>
                </a:rPr>
                <a:t>Our</a:t>
              </a:r>
              <a:r>
                <a:rPr lang="en-US" sz="1600" i="0" baseline="0" dirty="0" smtClean="0">
                  <a:solidFill>
                    <a:srgbClr val="1D9E6E"/>
                  </a:solidFill>
                  <a:latin typeface="Goudy Old Style"/>
                  <a:cs typeface="Goudy Old Style"/>
                </a:rPr>
                <a:t> Practice Is Our Passion. </a:t>
              </a:r>
              <a:endParaRPr lang="en-US" sz="1600" i="0" baseline="30000" dirty="0">
                <a:solidFill>
                  <a:srgbClr val="1D9E6E"/>
                </a:solidFill>
                <a:latin typeface="Goudy Old Style"/>
                <a:cs typeface="Goudy Old Style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262880" y="4642703"/>
              <a:ext cx="32512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i="0" baseline="0" dirty="0" smtClean="0">
                  <a:solidFill>
                    <a:srgbClr val="1D9E6E"/>
                  </a:solidFill>
                  <a:latin typeface="Arial"/>
                  <a:cs typeface="Arial"/>
                </a:rPr>
                <a:t>TM</a:t>
              </a:r>
              <a:endParaRPr lang="en-US" sz="800" i="0" baseline="30000" dirty="0">
                <a:solidFill>
                  <a:srgbClr val="1D9E6E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9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43001" r="31534" b="47397"/>
          <a:stretch/>
        </p:blipFill>
        <p:spPr>
          <a:xfrm>
            <a:off x="93698" y="188657"/>
            <a:ext cx="4148667" cy="8018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660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1365" y="4642703"/>
            <a:ext cx="39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Transforming Healthcare Transforming Lives</a:t>
            </a:r>
            <a:endParaRPr lang="en-US" sz="1600" i="0" baseline="30000" dirty="0">
              <a:solidFill>
                <a:srgbClr val="1D9E6E"/>
              </a:solidFill>
              <a:latin typeface="Goudy Old Style"/>
              <a:cs typeface="Goudy Old Style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827520" y="4656817"/>
            <a:ext cx="711200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0320" y="4656817"/>
            <a:ext cx="624276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7" t="41371" r="30691" b="47770"/>
          <a:stretch/>
        </p:blipFill>
        <p:spPr>
          <a:xfrm>
            <a:off x="118536" y="4490398"/>
            <a:ext cx="1927579" cy="536276"/>
          </a:xfrm>
          <a:prstGeom prst="rect">
            <a:avLst/>
          </a:prstGeom>
        </p:spPr>
      </p:pic>
      <p:pic>
        <p:nvPicPr>
          <p:cNvPr id="8" name="Picture 7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76356" y="4504509"/>
            <a:ext cx="620888" cy="53627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27520" y="4656817"/>
            <a:ext cx="711200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0320" y="4656817"/>
            <a:ext cx="624276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1365" y="4642703"/>
            <a:ext cx="39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Transforming Healthcare Transforming Lives</a:t>
            </a:r>
            <a:endParaRPr lang="en-US" sz="1600" i="0" baseline="30000" dirty="0">
              <a:solidFill>
                <a:srgbClr val="1D9E6E"/>
              </a:solidFill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5210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660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54743" r="31534" b="35655"/>
          <a:stretch/>
        </p:blipFill>
        <p:spPr>
          <a:xfrm>
            <a:off x="93698" y="239457"/>
            <a:ext cx="4148667" cy="8018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1365" y="4642703"/>
            <a:ext cx="39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The Future Of</a:t>
            </a:r>
            <a:r>
              <a:rPr lang="en-US" sz="1600" i="0" baseline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 P</a:t>
            </a:r>
            <a:r>
              <a:rPr lang="en-US" sz="1600" i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harmacy Is Here</a:t>
            </a:r>
            <a:endParaRPr lang="en-US" sz="1600" i="0" baseline="30000" dirty="0">
              <a:solidFill>
                <a:srgbClr val="1D9E6E"/>
              </a:solidFill>
              <a:latin typeface="Goudy Old Style"/>
              <a:cs typeface="Goudy Old Styl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827520" y="4656817"/>
            <a:ext cx="711200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0320" y="4656817"/>
            <a:ext cx="624276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0" t="53237" r="31462" b="36337"/>
          <a:stretch/>
        </p:blipFill>
        <p:spPr>
          <a:xfrm>
            <a:off x="118536" y="4504509"/>
            <a:ext cx="1927579" cy="536276"/>
          </a:xfrm>
          <a:prstGeom prst="rect">
            <a:avLst/>
          </a:prstGeom>
        </p:spPr>
      </p:pic>
      <p:pic>
        <p:nvPicPr>
          <p:cNvPr id="8" name="Picture 7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31275" r="60038" b="58299"/>
          <a:stretch/>
        </p:blipFill>
        <p:spPr>
          <a:xfrm>
            <a:off x="8376356" y="4504509"/>
            <a:ext cx="620888" cy="536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1365" y="4642703"/>
            <a:ext cx="39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The Future Of</a:t>
            </a:r>
            <a:r>
              <a:rPr lang="en-US" sz="1600" i="0" baseline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 P</a:t>
            </a:r>
            <a:r>
              <a:rPr lang="en-US" sz="1600" i="0" dirty="0" smtClean="0">
                <a:solidFill>
                  <a:srgbClr val="1D9E6E"/>
                </a:solidFill>
                <a:latin typeface="Goudy Old Style"/>
                <a:cs typeface="Goudy Old Style"/>
              </a:rPr>
              <a:t>harmacy Is Here</a:t>
            </a:r>
            <a:endParaRPr lang="en-US" sz="1600" i="0" baseline="30000" dirty="0">
              <a:solidFill>
                <a:srgbClr val="1D9E6E"/>
              </a:solidFill>
              <a:latin typeface="Goudy Old Style"/>
              <a:cs typeface="Goudy Old Style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27520" y="4656817"/>
            <a:ext cx="711200" cy="273844"/>
          </a:xfrm>
        </p:spPr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0320" y="4656817"/>
            <a:ext cx="624276" cy="273844"/>
          </a:xfrm>
        </p:spPr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5400000">
            <a:off x="3934065" y="-220171"/>
            <a:ext cx="1305582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660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 lock-u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68207" r="31534" b="22191"/>
          <a:stretch/>
        </p:blipFill>
        <p:spPr>
          <a:xfrm>
            <a:off x="93698" y="188657"/>
            <a:ext cx="4148667" cy="8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4250229" y="95993"/>
            <a:ext cx="673254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0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7288" y="4656817"/>
            <a:ext cx="11913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B2A2-C36E-3C47-9CCE-523D1C62F7E3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7577" y="4656817"/>
            <a:ext cx="3067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053" y="4656817"/>
            <a:ext cx="12791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011A-7F15-7A44-AF4F-3FEA315A5F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127" y="5040784"/>
            <a:ext cx="9172138" cy="0"/>
          </a:xfrm>
          <a:prstGeom prst="line">
            <a:avLst/>
          </a:prstGeom>
          <a:ln w="38100" cmpd="sng">
            <a:solidFill>
              <a:srgbClr val="CFC4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573" y="5110577"/>
            <a:ext cx="9173711" cy="0"/>
          </a:xfrm>
          <a:prstGeom prst="line">
            <a:avLst/>
          </a:prstGeom>
          <a:ln w="104775" cmpd="sng">
            <a:gradFill flip="none" rotWithShape="1">
              <a:gsLst>
                <a:gs pos="0">
                  <a:srgbClr val="1D9E6E"/>
                </a:gs>
                <a:gs pos="50000">
                  <a:srgbClr val="1D9E6E"/>
                </a:gs>
                <a:gs pos="100000">
                  <a:srgbClr val="006747"/>
                </a:gs>
                <a:gs pos="23000">
                  <a:srgbClr val="1D9E6E"/>
                </a:gs>
              </a:gsLst>
              <a:path path="rect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250229" y="95993"/>
            <a:ext cx="673254" cy="9173712"/>
          </a:xfrm>
          <a:prstGeom prst="rect">
            <a:avLst/>
          </a:prstGeom>
          <a:gradFill flip="none" rotWithShape="1">
            <a:gsLst>
              <a:gs pos="39000">
                <a:schemeClr val="bg1"/>
              </a:gs>
              <a:gs pos="100000">
                <a:srgbClr val="EFE8C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660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6606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D9E6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648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9AFC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5995" y="1737360"/>
            <a:ext cx="8214295" cy="96297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3900" dirty="0" smtClean="0"/>
              <a:t>Defining </a:t>
            </a:r>
            <a:r>
              <a:rPr lang="en-US" sz="3900" dirty="0" err="1" smtClean="0"/>
              <a:t>cFTE</a:t>
            </a:r>
            <a:r>
              <a:rPr lang="en-US" sz="3900" dirty="0" smtClean="0"/>
              <a:t> and Work Expectations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900" b="0" i="1" dirty="0" smtClean="0"/>
              <a:t>Here We Go Again</a:t>
            </a:r>
            <a:r>
              <a:rPr lang="en-US" sz="2900" b="0" dirty="0" smtClean="0"/>
              <a:t/>
            </a:r>
            <a:br>
              <a:rPr lang="en-US" sz="2900" b="0" dirty="0" smtClean="0"/>
            </a:br>
            <a:endParaRPr lang="en-US" sz="2900" b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80440" y="3007360"/>
            <a:ext cx="7086600" cy="13309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chemeClr val="tx1"/>
                </a:solidFill>
              </a:rPr>
              <a:t>Richard </a:t>
            </a:r>
            <a:r>
              <a:rPr lang="en-US" sz="2200" b="1" dirty="0" err="1" smtClean="0">
                <a:solidFill>
                  <a:schemeClr val="tx1"/>
                </a:solidFill>
              </a:rPr>
              <a:t>Sobieray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Sr. AVP for Health Administration, USF Health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and Chief Executive Officer, </a:t>
            </a:r>
            <a:r>
              <a:rPr lang="en-US" sz="2200" dirty="0" smtClean="0">
                <a:solidFill>
                  <a:schemeClr val="tx1"/>
                </a:solidFill>
              </a:rPr>
              <a:t>USF Physicians Group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2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5434" y="2860463"/>
            <a:ext cx="71376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6747"/>
                </a:solidFill>
                <a:latin typeface="Arial"/>
                <a:cs typeface="Arial"/>
              </a:rPr>
              <a:t>Direct Patient Care Base Salary</a:t>
            </a:r>
            <a:endParaRPr lang="en-US" sz="3400" b="1" dirty="0">
              <a:solidFill>
                <a:srgbClr val="006747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559357"/>
            <a:ext cx="2827947" cy="769441"/>
            <a:chOff x="0" y="1559357"/>
            <a:chExt cx="2827947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0" y="1559357"/>
              <a:ext cx="2505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484"/>
                  </a:solidFill>
                  <a:latin typeface="Arial"/>
                  <a:cs typeface="Arial"/>
                </a:rPr>
                <a:t>Total Funded Salary</a:t>
              </a:r>
              <a:endParaRPr lang="en-US" sz="2200" b="1" dirty="0">
                <a:solidFill>
                  <a:srgbClr val="006484"/>
                </a:solidFill>
                <a:latin typeface="Arial"/>
                <a:cs typeface="Arial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2334563" y="1759097"/>
              <a:ext cx="493384" cy="310650"/>
            </a:xfrm>
            <a:prstGeom prst="mathMinus">
              <a:avLst/>
            </a:prstGeom>
            <a:solidFill>
              <a:srgbClr val="00674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 Narrow"/>
                <a:cs typeface="Arial Narrow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27947" y="1549954"/>
            <a:ext cx="2800193" cy="769441"/>
            <a:chOff x="2827947" y="1549954"/>
            <a:chExt cx="2800193" cy="769441"/>
          </a:xfrm>
        </p:grpSpPr>
        <p:sp>
          <p:nvSpPr>
            <p:cNvPr id="8" name="TextBox 7"/>
            <p:cNvSpPr txBox="1"/>
            <p:nvPr/>
          </p:nvSpPr>
          <p:spPr>
            <a:xfrm>
              <a:off x="2827947" y="1549954"/>
              <a:ext cx="2416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484"/>
                  </a:solidFill>
                  <a:latin typeface="Arial"/>
                  <a:cs typeface="Arial"/>
                </a:rPr>
                <a:t>Non Clinical </a:t>
              </a:r>
              <a:r>
                <a:rPr lang="en-US" sz="2200" b="1" dirty="0">
                  <a:solidFill>
                    <a:srgbClr val="006484"/>
                  </a:solidFill>
                  <a:latin typeface="Arial"/>
                  <a:cs typeface="Arial"/>
                </a:rPr>
                <a:t>F</a:t>
              </a:r>
              <a:r>
                <a:rPr lang="en-US" sz="2200" b="1" dirty="0" smtClean="0">
                  <a:solidFill>
                    <a:srgbClr val="006484"/>
                  </a:solidFill>
                  <a:latin typeface="Arial"/>
                  <a:cs typeface="Arial"/>
                </a:rPr>
                <a:t>unded Salary</a:t>
              </a:r>
              <a:endParaRPr lang="en-US" sz="2200" b="1" dirty="0">
                <a:solidFill>
                  <a:srgbClr val="006484"/>
                </a:solidFill>
                <a:latin typeface="Arial"/>
                <a:cs typeface="Arial"/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5134756" y="1759096"/>
              <a:ext cx="493384" cy="310651"/>
            </a:xfrm>
            <a:prstGeom prst="mathMinus">
              <a:avLst/>
            </a:prstGeom>
            <a:solidFill>
              <a:srgbClr val="00674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 Narrow"/>
                <a:cs typeface="Arial Narrow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9654" y="1549954"/>
            <a:ext cx="3261819" cy="769441"/>
            <a:chOff x="5639654" y="1549954"/>
            <a:chExt cx="3261819" cy="769441"/>
          </a:xfrm>
        </p:grpSpPr>
        <p:sp>
          <p:nvSpPr>
            <p:cNvPr id="9" name="TextBox 8"/>
            <p:cNvSpPr txBox="1"/>
            <p:nvPr/>
          </p:nvSpPr>
          <p:spPr>
            <a:xfrm>
              <a:off x="5639654" y="1549954"/>
              <a:ext cx="26621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6484"/>
                  </a:solidFill>
                  <a:latin typeface="Arial"/>
                  <a:cs typeface="Arial"/>
                </a:rPr>
                <a:t>Clinical Contract Funded Salary</a:t>
              </a:r>
              <a:endParaRPr lang="en-US" sz="2200" b="1" dirty="0">
                <a:solidFill>
                  <a:srgbClr val="006484"/>
                </a:solidFill>
                <a:latin typeface="Arial"/>
                <a:cs typeface="Arial"/>
              </a:endParaRPr>
            </a:p>
          </p:txBody>
        </p:sp>
        <p:sp>
          <p:nvSpPr>
            <p:cNvPr id="12" name="Equal 11"/>
            <p:cNvSpPr/>
            <p:nvPr/>
          </p:nvSpPr>
          <p:spPr>
            <a:xfrm>
              <a:off x="8301770" y="1692741"/>
              <a:ext cx="599703" cy="482846"/>
            </a:xfrm>
            <a:prstGeom prst="mathEqual">
              <a:avLst/>
            </a:prstGeom>
            <a:solidFill>
              <a:srgbClr val="00674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40610" y="162574"/>
            <a:ext cx="6949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/>
                <a:cs typeface="Arial"/>
              </a:rPr>
              <a:t>cFTE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and Work </a:t>
            </a:r>
            <a:r>
              <a:rPr lang="en-US" sz="3200" b="1" dirty="0" smtClean="0">
                <a:latin typeface="Arial"/>
                <a:cs typeface="Arial"/>
              </a:rPr>
              <a:t>Expectations</a:t>
            </a: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Defining the </a:t>
            </a:r>
            <a:r>
              <a:rPr lang="en-US" sz="2200" dirty="0">
                <a:latin typeface="Arial"/>
                <a:cs typeface="Arial"/>
              </a:rPr>
              <a:t>Clinical FTE</a:t>
            </a:r>
          </a:p>
        </p:txBody>
      </p:sp>
    </p:spTree>
    <p:extLst>
      <p:ext uri="{BB962C8B-B14F-4D97-AF65-F5344CB8AC3E}">
        <p14:creationId xmlns:p14="http://schemas.microsoft.com/office/powerpoint/2010/main" val="21523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29940" y="1987428"/>
            <a:ext cx="1779442" cy="1575049"/>
            <a:chOff x="1431157" y="1"/>
            <a:chExt cx="835783" cy="620961"/>
          </a:xfrm>
          <a:solidFill>
            <a:srgbClr val="006484"/>
          </a:solidFill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1431157" y="1"/>
              <a:ext cx="835783" cy="620961"/>
            </a:xfrm>
            <a:prstGeom prst="ellipse">
              <a:avLst/>
            </a:prstGeom>
            <a:solidFill>
              <a:srgbClr val="006747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shade val="80000"/>
                <a:hueOff val="68407"/>
                <a:satOff val="-746"/>
                <a:lumOff val="85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6"/>
            <p:cNvSpPr/>
            <p:nvPr/>
          </p:nvSpPr>
          <p:spPr>
            <a:xfrm>
              <a:off x="1466211" y="169777"/>
              <a:ext cx="720023" cy="30648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>
                  <a:solidFill>
                    <a:schemeClr val="bg1"/>
                  </a:solidFill>
                  <a:latin typeface="Arial"/>
                  <a:cs typeface="Arial"/>
                </a:rPr>
                <a:t>cFTE</a:t>
              </a:r>
              <a:r>
                <a:rPr lang="en-US" b="1" kern="1200" dirty="0" smtClean="0">
                  <a:solidFill>
                    <a:schemeClr val="bg1"/>
                  </a:solidFill>
                  <a:latin typeface="Arial"/>
                  <a:cs typeface="Arial"/>
                </a:rPr>
                <a:t> (Direct Patient Care)</a:t>
              </a:r>
              <a:endParaRPr lang="en-US" b="1" kern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5220" y="2660998"/>
            <a:ext cx="263334" cy="264076"/>
            <a:chOff x="3846885" y="189712"/>
            <a:chExt cx="227861" cy="264076"/>
          </a:xfrm>
          <a:scene3d>
            <a:camera prst="orthographicFront"/>
            <a:lightRig rig="flat" dir="t"/>
          </a:scene3d>
        </p:grpSpPr>
        <p:sp>
          <p:nvSpPr>
            <p:cNvPr id="35" name="Equal 34"/>
            <p:cNvSpPr/>
            <p:nvPr/>
          </p:nvSpPr>
          <p:spPr>
            <a:xfrm rot="21600000">
              <a:off x="3846885" y="189712"/>
              <a:ext cx="227861" cy="264076"/>
            </a:xfrm>
            <a:prstGeom prst="mathEqual">
              <a:avLst/>
            </a:prstGeom>
            <a:solidFill>
              <a:srgbClr val="006747"/>
            </a:solidFill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5">
                <a:shade val="90000"/>
                <a:hueOff val="205287"/>
                <a:satOff val="-3828"/>
                <a:lumOff val="22874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shade val="90000"/>
                <a:hueOff val="205287"/>
                <a:satOff val="-3828"/>
                <a:lumOff val="228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qual 4"/>
            <p:cNvSpPr/>
            <p:nvPr/>
          </p:nvSpPr>
          <p:spPr>
            <a:xfrm>
              <a:off x="3846885" y="242527"/>
              <a:ext cx="159503" cy="158446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92444" y="1315708"/>
            <a:ext cx="1524056" cy="1348298"/>
            <a:chOff x="4191783" y="0"/>
            <a:chExt cx="934006" cy="818366"/>
          </a:xfrm>
          <a:scene3d>
            <a:camera prst="orthographicFront"/>
            <a:lightRig rig="flat" dir="t"/>
          </a:scene3d>
        </p:grpSpPr>
        <p:sp>
          <p:nvSpPr>
            <p:cNvPr id="83" name="Oval 82"/>
            <p:cNvSpPr/>
            <p:nvPr/>
          </p:nvSpPr>
          <p:spPr>
            <a:xfrm>
              <a:off x="4191783" y="0"/>
              <a:ext cx="934006" cy="818366"/>
            </a:xfrm>
            <a:prstGeom prst="ellipse">
              <a:avLst/>
            </a:prstGeom>
            <a:solidFill>
              <a:srgbClr val="006484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shade val="80000"/>
                <a:hueOff val="205221"/>
                <a:satOff val="-2238"/>
                <a:lumOff val="255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Oval 10"/>
            <p:cNvSpPr/>
            <p:nvPr/>
          </p:nvSpPr>
          <p:spPr>
            <a:xfrm>
              <a:off x="4328565" y="119847"/>
              <a:ext cx="660442" cy="578672"/>
            </a:xfrm>
            <a:prstGeom prst="rect">
              <a:avLst/>
            </a:prstGeom>
            <a:solidFill>
              <a:srgbClr val="006484">
                <a:alpha val="0"/>
              </a:srgb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rgbClr val="FFFFFF"/>
                  </a:solidFill>
                  <a:latin typeface="Arial"/>
                  <a:cs typeface="Arial"/>
                </a:rPr>
                <a:t>Direct Pt. Care Base Salary</a:t>
              </a:r>
              <a:endParaRPr lang="en-US" sz="1600" b="1" kern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21316" y="3004475"/>
            <a:ext cx="1495183" cy="1299660"/>
            <a:chOff x="4191783" y="0"/>
            <a:chExt cx="934006" cy="818366"/>
          </a:xfrm>
          <a:solidFill>
            <a:srgbClr val="1D9E6E"/>
          </a:solidFill>
          <a:scene3d>
            <a:camera prst="orthographicFront"/>
            <a:lightRig rig="flat" dir="t"/>
          </a:scene3d>
        </p:grpSpPr>
        <p:sp>
          <p:nvSpPr>
            <p:cNvPr id="112" name="Oval 111"/>
            <p:cNvSpPr/>
            <p:nvPr/>
          </p:nvSpPr>
          <p:spPr>
            <a:xfrm>
              <a:off x="4191783" y="0"/>
              <a:ext cx="934006" cy="818366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shade val="80000"/>
                <a:hueOff val="205221"/>
                <a:satOff val="-2238"/>
                <a:lumOff val="255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Oval 10"/>
            <p:cNvSpPr/>
            <p:nvPr/>
          </p:nvSpPr>
          <p:spPr>
            <a:xfrm>
              <a:off x="4328565" y="126938"/>
              <a:ext cx="660442" cy="5151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bg1"/>
                  </a:solidFill>
                  <a:latin typeface="Arial"/>
                  <a:cs typeface="Arial"/>
                </a:rPr>
                <a:t>Total Salary</a:t>
              </a:r>
              <a:endParaRPr lang="en-US" sz="1600" b="1" kern="1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458435" y="2793036"/>
            <a:ext cx="2042262" cy="0"/>
          </a:xfrm>
          <a:prstGeom prst="line">
            <a:avLst/>
          </a:prstGeom>
          <a:ln>
            <a:solidFill>
              <a:srgbClr val="006747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18029" y="1513162"/>
            <a:ext cx="36687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Whatever is not funded by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non-clinical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and clinical contract funding sources becomes their direct patient care expectation (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cFTE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).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Not all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non-patient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care funding reduces the </a:t>
            </a: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cFTE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0610" y="162574"/>
            <a:ext cx="6949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/>
                <a:cs typeface="Arial"/>
              </a:rPr>
              <a:t>cFTE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and Work </a:t>
            </a:r>
            <a:r>
              <a:rPr lang="en-US" sz="3200" b="1" dirty="0" smtClean="0">
                <a:latin typeface="Arial"/>
                <a:cs typeface="Arial"/>
              </a:rPr>
              <a:t>Expectations</a:t>
            </a: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Defining the </a:t>
            </a:r>
            <a:r>
              <a:rPr lang="en-US" sz="2200" dirty="0">
                <a:latin typeface="Arial"/>
                <a:cs typeface="Arial"/>
              </a:rPr>
              <a:t>Clinical FTE</a:t>
            </a:r>
          </a:p>
        </p:txBody>
      </p:sp>
    </p:spTree>
    <p:extLst>
      <p:ext uri="{BB962C8B-B14F-4D97-AF65-F5344CB8AC3E}">
        <p14:creationId xmlns:p14="http://schemas.microsoft.com/office/powerpoint/2010/main" val="4654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20"/>
            <a:ext cx="8229600" cy="950049"/>
          </a:xfrm>
        </p:spPr>
        <p:txBody>
          <a:bodyPr anchor="t">
            <a:noAutofit/>
          </a:bodyPr>
          <a:lstStyle/>
          <a:p>
            <a:r>
              <a:rPr lang="en-US" sz="3200" dirty="0" err="1" smtClean="0"/>
              <a:t>cFTE</a:t>
            </a:r>
            <a:r>
              <a:rPr lang="en-US" sz="3200" dirty="0" smtClean="0"/>
              <a:t> and Work Expectations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200" b="0" dirty="0" smtClean="0">
                <a:solidFill>
                  <a:srgbClr val="000000"/>
                </a:solidFill>
              </a:rPr>
              <a:t>Defining the </a:t>
            </a:r>
            <a:r>
              <a:rPr lang="en-US" sz="2200" b="0" dirty="0" smtClean="0">
                <a:solidFill>
                  <a:srgbClr val="000000"/>
                </a:solidFill>
              </a:rPr>
              <a:t>Clinical FTE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64525" y="1241991"/>
            <a:ext cx="8419359" cy="301500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cFTE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(Direct Patient Care) will determine number of clinical hours required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The direct patient care component is measured by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number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clinical days, sessions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shifts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, OR/procedure days,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and/or call coverage. </a:t>
            </a:r>
            <a:endParaRPr lang="en-US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1.0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  <a:cs typeface="Arial"/>
              </a:rPr>
              <a:t>cFTE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equals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: 2,385 hours</a:t>
            </a:r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Direct patient care = 1,800 hours or 225 clinical days per year.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Administrative time = 585 hours or 13 hours per week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Paid Time Off = 7 weeks; Non-accrued; can be used for vacation, sick, FMLA, CME, etc.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66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20"/>
            <a:ext cx="8229600" cy="857250"/>
          </a:xfrm>
        </p:spPr>
        <p:txBody>
          <a:bodyPr anchor="t">
            <a:normAutofit fontScale="90000"/>
          </a:bodyPr>
          <a:lstStyle/>
          <a:p>
            <a:r>
              <a:rPr lang="en-US" sz="3600" dirty="0" err="1" smtClean="0"/>
              <a:t>cFTE</a:t>
            </a:r>
            <a:r>
              <a:rPr lang="en-US" sz="3600" dirty="0" smtClean="0"/>
              <a:t> </a:t>
            </a:r>
            <a:r>
              <a:rPr lang="en-US" sz="3600" dirty="0"/>
              <a:t>and Work </a:t>
            </a:r>
            <a:r>
              <a:rPr lang="en-US" sz="3600" dirty="0" smtClean="0"/>
              <a:t>Expectations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b="0" dirty="0" smtClean="0">
                <a:solidFill>
                  <a:srgbClr val="000000"/>
                </a:solidFill>
              </a:rPr>
              <a:t>Defining Work Expectations</a:t>
            </a:r>
            <a:r>
              <a:rPr lang="en-US" sz="2900" b="0" dirty="0" smtClean="0"/>
              <a:t/>
            </a:r>
            <a:br>
              <a:rPr lang="en-US" sz="2900" b="0" dirty="0" smtClean="0"/>
            </a:br>
            <a:endParaRPr lang="en-US" sz="2900" b="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64525" y="1111366"/>
            <a:ext cx="8419359" cy="301500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Work expectations for the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cFTE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considering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Volume - </a:t>
            </a:r>
            <a:r>
              <a:rPr lang="en-US" sz="1600" dirty="0" err="1" smtClean="0">
                <a:solidFill>
                  <a:schemeClr val="tx1"/>
                </a:solidFill>
                <a:latin typeface="Arial"/>
                <a:cs typeface="Arial"/>
              </a:rPr>
              <a:t>wRVUs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benchmark is 65</a:t>
            </a:r>
            <a:r>
              <a:rPr lang="en-US" sz="1600" baseline="30000" dirty="0" smtClean="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– 75</a:t>
            </a:r>
            <a:r>
              <a:rPr lang="en-US" sz="1600" baseline="30000" dirty="0" smtClean="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percentile of FPSC; Panel size.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Access – TBD (considering meeting clinical days requirement, % new patients, etc.).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Charge capture – Encounters closed within 5 days; Coding accuracy.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Patient satisfaction – Provider/Communication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Quality – Ambulatory and/or Hospital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Cost – TBD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Citizenship</a:t>
            </a: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APPs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wRVUs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generated and associated costs are allocated to the physicians.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Target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wRVU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value will be the 90% of the 50</a:t>
            </a:r>
            <a:r>
              <a:rPr lang="en-US" sz="2000" baseline="30000" dirty="0" smtClean="0">
                <a:solidFill>
                  <a:schemeClr val="tx1"/>
                </a:solidFill>
                <a:latin typeface="Arial"/>
                <a:cs typeface="Arial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 percentile AMGA ratio of salary per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wRVU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.  Working on shift oriented values.</a:t>
            </a:r>
            <a:endParaRPr lang="en-US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0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747"/>
                </a:solidFill>
              </a:rPr>
              <a:t>The Ultimate Goal</a:t>
            </a:r>
            <a:endParaRPr lang="en-US" dirty="0">
              <a:solidFill>
                <a:srgbClr val="00674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4378"/>
            <a:ext cx="8229600" cy="33043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To develop and implement a fair and equitable compensation plan that rewards faculty for the work performed. </a:t>
            </a: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The revised compensation plan is one of many actions being taken by USF Health to achieve and maintain long-term financial viability.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9E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9E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6747"/>
                </a:solidFill>
              </a:rPr>
              <a:t>Questions for Round Table</a:t>
            </a:r>
            <a:endParaRPr lang="en-US" sz="3600" dirty="0">
              <a:solidFill>
                <a:srgbClr val="00674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487" y="1069634"/>
            <a:ext cx="82234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Describe your organization’s definition of </a:t>
            </a:r>
            <a:r>
              <a:rPr lang="en-US" sz="2000" dirty="0" err="1" smtClean="0">
                <a:latin typeface="Arial"/>
                <a:cs typeface="Arial"/>
              </a:rPr>
              <a:t>cFTE</a:t>
            </a:r>
            <a:r>
              <a:rPr lang="en-US" sz="2000" dirty="0" smtClean="0">
                <a:latin typeface="Arial"/>
                <a:cs typeface="Arial"/>
              </a:rPr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Describe your current standards for defining </a:t>
            </a:r>
            <a:r>
              <a:rPr lang="en-US" sz="2000" dirty="0" err="1" smtClean="0">
                <a:latin typeface="Arial"/>
                <a:cs typeface="Arial"/>
              </a:rPr>
              <a:t>cFTE</a:t>
            </a:r>
            <a:r>
              <a:rPr lang="en-US" sz="2000" dirty="0" smtClean="0">
                <a:latin typeface="Arial"/>
                <a:cs typeface="Arial"/>
              </a:rPr>
              <a:t>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How do you define work effort expectations for the </a:t>
            </a:r>
            <a:r>
              <a:rPr lang="en-US" sz="2000" dirty="0" err="1" smtClean="0">
                <a:latin typeface="Arial"/>
                <a:cs typeface="Arial"/>
              </a:rPr>
              <a:t>cFTE</a:t>
            </a:r>
            <a:r>
              <a:rPr lang="en-US" sz="2000" dirty="0" smtClean="0">
                <a:latin typeface="Arial"/>
                <a:cs typeface="Arial"/>
              </a:rPr>
              <a:t>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How are non-</a:t>
            </a:r>
            <a:r>
              <a:rPr lang="en-US" sz="2000" dirty="0" err="1" smtClean="0">
                <a:latin typeface="Arial"/>
                <a:cs typeface="Arial"/>
              </a:rPr>
              <a:t>wRVU</a:t>
            </a:r>
            <a:r>
              <a:rPr lang="en-US" sz="2000" dirty="0" smtClean="0">
                <a:latin typeface="Arial"/>
                <a:cs typeface="Arial"/>
              </a:rPr>
              <a:t> clinical generating activities included/excluded from </a:t>
            </a:r>
            <a:r>
              <a:rPr lang="en-US" sz="2000" dirty="0" err="1" smtClean="0">
                <a:latin typeface="Arial"/>
                <a:cs typeface="Arial"/>
              </a:rPr>
              <a:t>cFTE</a:t>
            </a:r>
            <a:r>
              <a:rPr lang="en-US" sz="2000" dirty="0" smtClean="0">
                <a:latin typeface="Arial"/>
                <a:cs typeface="Arial"/>
              </a:rPr>
              <a:t> definition?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How is the relation of </a:t>
            </a:r>
            <a:r>
              <a:rPr lang="en-US" sz="2000" dirty="0" err="1" smtClean="0">
                <a:latin typeface="Arial"/>
                <a:cs typeface="Arial"/>
              </a:rPr>
              <a:t>cFTE</a:t>
            </a:r>
            <a:r>
              <a:rPr lang="en-US" sz="2000" dirty="0" smtClean="0">
                <a:latin typeface="Arial"/>
                <a:cs typeface="Arial"/>
              </a:rPr>
              <a:t> to a RVU expectation impacted by APPs and fellows/residents?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Describe (to the extent possible) how the changing reimbursement environment is or will be impacting your definitions. </a:t>
            </a:r>
          </a:p>
          <a:p>
            <a:pPr marL="342900" indent="-342900">
              <a:buAutoNum type="arabicPeriod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6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Presentation 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00152"/>
            <a:ext cx="7874000" cy="3158488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Background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Context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Defining </a:t>
            </a:r>
            <a:r>
              <a:rPr lang="en-US" sz="2600" dirty="0" err="1" smtClean="0">
                <a:solidFill>
                  <a:srgbClr val="000000"/>
                </a:solidFill>
              </a:rPr>
              <a:t>cFTE</a:t>
            </a:r>
            <a:r>
              <a:rPr lang="en-US" sz="2600" dirty="0" smtClean="0">
                <a:solidFill>
                  <a:srgbClr val="000000"/>
                </a:solidFill>
              </a:rPr>
              <a:t> and Work Expectations</a:t>
            </a:r>
          </a:p>
          <a:p>
            <a:pPr marL="0" indent="0">
              <a:buNone/>
            </a:pPr>
            <a:r>
              <a:rPr lang="bg-BG" sz="2600" dirty="0" smtClean="0">
                <a:solidFill>
                  <a:srgbClr val="000000"/>
                </a:solidFill>
              </a:rPr>
              <a:t>• </a:t>
            </a:r>
            <a:r>
              <a:rPr lang="en-US" sz="2600" dirty="0" smtClean="0">
                <a:solidFill>
                  <a:srgbClr val="000000"/>
                </a:solidFill>
              </a:rPr>
              <a:t> Round Table Questions and Discussion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620"/>
            <a:ext cx="8229600" cy="857250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sz="3200" dirty="0" smtClean="0"/>
              <a:t>Background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7471" y="1111282"/>
            <a:ext cx="41148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USF Health is located in beautiful Tampa, Florida.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USF Health encompasses the Colleges of Medicine, Nursing, Pharmacy and Public Health.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AMC is a private physician practice and community hospital model.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No Medicaid expansion which is threatening UPL.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Decent state funding for education.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188118"/>
              </p:ext>
            </p:extLst>
          </p:nvPr>
        </p:nvGraphicFramePr>
        <p:xfrm>
          <a:off x="4811669" y="974585"/>
          <a:ext cx="4172116" cy="335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8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445"/>
            <a:ext cx="8229600" cy="9609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Background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>University of South Florida Faculty Practice Plan</a:t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>FY2015-2016</a:t>
            </a: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45003"/>
            <a:ext cx="174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747"/>
                </a:solidFill>
                <a:latin typeface="Arial"/>
                <a:cs typeface="Arial"/>
              </a:rPr>
              <a:t>429</a:t>
            </a:r>
            <a:r>
              <a:rPr lang="en-US" dirty="0">
                <a:solidFill>
                  <a:srgbClr val="006747"/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rgbClr val="006747"/>
              </a:solidFill>
              <a:latin typeface="Arial"/>
              <a:cs typeface="Arial"/>
            </a:endParaRPr>
          </a:p>
          <a:p>
            <a:pPr algn="ctr"/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TOTAL PHYSICIANS </a:t>
            </a:r>
            <a:endParaRPr lang="en-US" dirty="0">
              <a:solidFill>
                <a:srgbClr val="006747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1607" y="2638343"/>
            <a:ext cx="2084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747"/>
                </a:solidFill>
                <a:latin typeface="Arial"/>
                <a:cs typeface="Arial"/>
              </a:rPr>
              <a:t>191</a:t>
            </a:r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OTHER HEALTH PRACTITIONERS</a:t>
            </a:r>
            <a:endParaRPr lang="en-US" dirty="0">
              <a:solidFill>
                <a:srgbClr val="00674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4301" y="2645004"/>
            <a:ext cx="3035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747"/>
                </a:solidFill>
                <a:latin typeface="Arial"/>
                <a:cs typeface="Arial"/>
              </a:rPr>
              <a:t>861,541</a:t>
            </a:r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PATIENT </a:t>
            </a:r>
          </a:p>
          <a:p>
            <a:pPr algn="ctr"/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ENCOUNTERS</a:t>
            </a:r>
            <a:endParaRPr lang="en-US" dirty="0">
              <a:solidFill>
                <a:srgbClr val="006747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4530" y="2640277"/>
            <a:ext cx="2864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747"/>
                </a:solidFill>
                <a:latin typeface="Arial"/>
                <a:cs typeface="Arial"/>
              </a:rPr>
              <a:t>$157M</a:t>
            </a:r>
          </a:p>
          <a:p>
            <a:pPr algn="ctr"/>
            <a:r>
              <a:rPr lang="en-US" dirty="0" smtClean="0">
                <a:solidFill>
                  <a:srgbClr val="006747"/>
                </a:solidFill>
                <a:latin typeface="Arial"/>
                <a:cs typeface="Arial"/>
              </a:rPr>
              <a:t>NET PATIENT SERVICE COLLECTIONS </a:t>
            </a:r>
            <a:endParaRPr lang="en-US" dirty="0">
              <a:solidFill>
                <a:srgbClr val="006747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9272" y="1674237"/>
            <a:ext cx="7561886" cy="1000740"/>
            <a:chOff x="679272" y="1674237"/>
            <a:chExt cx="7561886" cy="1000740"/>
          </a:xfrm>
        </p:grpSpPr>
        <p:pic>
          <p:nvPicPr>
            <p:cNvPr id="10" name="Picture 9" descr="Screen Shot 2016-09-20 at 4.16.23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34"/>
            <a:stretch/>
          </p:blipFill>
          <p:spPr>
            <a:xfrm>
              <a:off x="679272" y="1674237"/>
              <a:ext cx="5656728" cy="970767"/>
            </a:xfrm>
            <a:prstGeom prst="rect">
              <a:avLst/>
            </a:prstGeom>
          </p:spPr>
        </p:pic>
        <p:pic>
          <p:nvPicPr>
            <p:cNvPr id="12" name="Picture 11" descr="Screen Shot 2016-09-20 at 4.23.4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927" y="1703931"/>
              <a:ext cx="1551231" cy="971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2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769"/>
            <a:ext cx="9144000" cy="960912"/>
          </a:xfrm>
        </p:spPr>
        <p:txBody>
          <a:bodyPr anchor="t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Context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>Need to Better Define </a:t>
            </a:r>
            <a:r>
              <a:rPr lang="en-US" sz="2200" b="0" dirty="0" err="1" smtClean="0">
                <a:solidFill>
                  <a:srgbClr val="000000"/>
                </a:solidFill>
              </a:rPr>
              <a:t>cFTE</a:t>
            </a:r>
            <a:r>
              <a:rPr lang="en-US" sz="2200" b="0" dirty="0" smtClean="0">
                <a:solidFill>
                  <a:srgbClr val="000000"/>
                </a:solidFill>
              </a:rPr>
              <a:t> and Work Expectations 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280"/>
            <a:ext cx="8229600" cy="315322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Funding sources for research and teaching are continually being squeezed.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Need </a:t>
            </a:r>
            <a:r>
              <a:rPr lang="en-US" sz="2400" dirty="0">
                <a:solidFill>
                  <a:schemeClr val="tx1"/>
                </a:solidFill>
              </a:rPr>
              <a:t>to ensure physicians are paid fairly and in </a:t>
            </a:r>
            <a:r>
              <a:rPr lang="en-US" sz="2400" dirty="0" smtClean="0">
                <a:solidFill>
                  <a:schemeClr val="tx1"/>
                </a:solidFill>
              </a:rPr>
              <a:t>a transparent way.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Mismatch between funding sources and FTE expectations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Independent faculty practice group (lack of system financial support).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Lack of financially sound, progressive, clinical incentives.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Prepare our clinical practice for changing health care landscape while staying competitive in current market.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Financially support the academic and research missions in a sustainable manner.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9" y="60595"/>
            <a:ext cx="8525189" cy="960912"/>
          </a:xfrm>
        </p:spPr>
        <p:txBody>
          <a:bodyPr anchor="t"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Context</a:t>
            </a:r>
            <a:r>
              <a:rPr lang="en-US" sz="2900" dirty="0" smtClean="0">
                <a:solidFill>
                  <a:srgbClr val="000000"/>
                </a:solidFill>
              </a:rPr>
              <a:t/>
            </a:r>
            <a:br>
              <a:rPr lang="en-US" sz="2900" dirty="0" smtClean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>Need </a:t>
            </a:r>
            <a:r>
              <a:rPr lang="en-US" sz="2200" b="0" dirty="0">
                <a:solidFill>
                  <a:srgbClr val="000000"/>
                </a:solidFill>
              </a:rPr>
              <a:t>to Better Define </a:t>
            </a:r>
            <a:r>
              <a:rPr lang="en-US" sz="2200" b="0" dirty="0" err="1">
                <a:solidFill>
                  <a:srgbClr val="000000"/>
                </a:solidFill>
              </a:rPr>
              <a:t>cFTE</a:t>
            </a:r>
            <a:r>
              <a:rPr lang="en-US" sz="2200" b="0" dirty="0">
                <a:solidFill>
                  <a:srgbClr val="000000"/>
                </a:solidFill>
              </a:rPr>
              <a:t> and Work </a:t>
            </a:r>
            <a:r>
              <a:rPr lang="en-US" sz="2200" b="0" dirty="0" smtClean="0">
                <a:solidFill>
                  <a:srgbClr val="000000"/>
                </a:solidFill>
              </a:rPr>
              <a:t>Expectations 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280"/>
            <a:ext cx="8229600" cy="315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When fully implemented, the new expectations will provide a basis that forms the clinical foundation of the: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Physician job description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Annual performance evaluation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Individualized compensation plan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Recruiting tools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Budgeting process</a:t>
            </a:r>
          </a:p>
          <a:p>
            <a:pPr lvl="1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Strategic Planning Process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50141"/>
            <a:ext cx="8229600" cy="293194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Sets transparent and measurable </a:t>
            </a:r>
            <a:r>
              <a:rPr lang="en-US" sz="2400" dirty="0" smtClean="0">
                <a:solidFill>
                  <a:schemeClr val="tx1"/>
                </a:solidFill>
              </a:rPr>
              <a:t>clinical expectations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Incents the right behaviors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Compensates fairly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Simple to understand and implement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Can </a:t>
            </a:r>
            <a:r>
              <a:rPr lang="en-US" sz="2400" dirty="0">
                <a:solidFill>
                  <a:schemeClr val="tx1"/>
                </a:solidFill>
              </a:rPr>
              <a:t>be financially supported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Good stewardship of all financial sources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Appropriately award high </a:t>
            </a:r>
            <a:r>
              <a:rPr lang="en-US" sz="2400" dirty="0" smtClean="0">
                <a:solidFill>
                  <a:schemeClr val="tx1"/>
                </a:solidFill>
              </a:rPr>
              <a:t>producers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3538"/>
            <a:ext cx="8229600" cy="941335"/>
          </a:xfrm>
          <a:prstGeom prst="rect">
            <a:avLst/>
          </a:prstGeom>
        </p:spPr>
        <p:txBody>
          <a:bodyPr vert="horz" lIns="121917" tIns="60958" rIns="121917" bIns="60958" rtlCol="0" anchor="t">
            <a:normAutofit fontScale="92500" lnSpcReduction="10000"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err="1" smtClean="0"/>
              <a:t>cFTE</a:t>
            </a:r>
            <a:r>
              <a:rPr lang="en-US" sz="3500" dirty="0" smtClean="0"/>
              <a:t> and and Work Expectations</a:t>
            </a:r>
          </a:p>
          <a:p>
            <a:r>
              <a:rPr lang="en-US" sz="2400" b="0" dirty="0" smtClean="0"/>
              <a:t>Guiding Principles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7985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20"/>
            <a:ext cx="8229600" cy="950049"/>
          </a:xfrm>
        </p:spPr>
        <p:txBody>
          <a:bodyPr anchor="t">
            <a:noAutofit/>
          </a:bodyPr>
          <a:lstStyle/>
          <a:p>
            <a:r>
              <a:rPr lang="en-US" sz="3200" dirty="0" err="1" smtClean="0"/>
              <a:t>cFTE</a:t>
            </a:r>
            <a:r>
              <a:rPr lang="en-US" sz="3200" dirty="0" smtClean="0"/>
              <a:t> and Work Expectations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200" b="0" dirty="0" smtClean="0">
                <a:solidFill>
                  <a:srgbClr val="000000"/>
                </a:solidFill>
              </a:rPr>
              <a:t>Defining the FTE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39092" y="1477596"/>
            <a:ext cx="8147707" cy="3339451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Only applies to clinical faculty. Chairs are exempt.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Funding sources for salary define FTE components.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FTE Components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Non-clinical (Teaching, Research, Start-up, Department Support)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Clinical Contracts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Direct Patient Care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Annual FTE= 45 weeks per year x 53 hours per week = 2,385 hours</a:t>
            </a:r>
          </a:p>
        </p:txBody>
      </p:sp>
    </p:spTree>
    <p:extLst>
      <p:ext uri="{BB962C8B-B14F-4D97-AF65-F5344CB8AC3E}">
        <p14:creationId xmlns:p14="http://schemas.microsoft.com/office/powerpoint/2010/main" val="16474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0"/>
            <a:ext cx="9197879" cy="51435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Shot 2016-09-21 at 9.46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5" y="1"/>
            <a:ext cx="7361060" cy="4889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8958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Narrow"/>
                <a:cs typeface="Arial Narrow"/>
              </a:rPr>
              <a:t>Data based on A Survey of America’s Physicians: Practice Plans and Perspectives featuring responses from 20,088 </a:t>
            </a:r>
            <a:r>
              <a:rPr lang="en-US" sz="900" dirty="0" err="1" smtClean="0">
                <a:latin typeface="Arial Narrow"/>
                <a:cs typeface="Arial Narrow"/>
              </a:rPr>
              <a:t>physicians.Conducted</a:t>
            </a:r>
            <a:r>
              <a:rPr lang="en-US" sz="900" dirty="0" smtClean="0">
                <a:latin typeface="Arial Narrow"/>
                <a:cs typeface="Arial Narrow"/>
              </a:rPr>
              <a:t> on behalf of The Physicians Foundation by Merritt Hawkins. 2014</a:t>
            </a:r>
            <a:endParaRPr lang="en-US" sz="900" dirty="0"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8299" y="2127038"/>
            <a:ext cx="1794700" cy="801185"/>
          </a:xfrm>
          <a:prstGeom prst="rect">
            <a:avLst/>
          </a:prstGeom>
          <a:noFill/>
          <a:ln w="57150" cmpd="sng">
            <a:solidFill>
              <a:srgbClr val="0067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54872" y="999593"/>
            <a:ext cx="1162157" cy="707433"/>
          </a:xfrm>
          <a:prstGeom prst="rect">
            <a:avLst/>
          </a:prstGeom>
          <a:noFill/>
          <a:ln w="57150" cmpd="sng">
            <a:solidFill>
              <a:srgbClr val="0067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USF Health_ master template -2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USF Health_ master template -2-2.thmx</Template>
  <TotalTime>13742</TotalTime>
  <Words>818</Words>
  <Application>Microsoft Macintosh PowerPoint</Application>
  <PresentationFormat>On-screen Show (16:9)</PresentationFormat>
  <Paragraphs>125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Calibri</vt:lpstr>
      <vt:lpstr>Goudy Old Style</vt:lpstr>
      <vt:lpstr>Wingdings</vt:lpstr>
      <vt:lpstr>Arial</vt:lpstr>
      <vt:lpstr>USF Health_ master template -2-2</vt:lpstr>
      <vt:lpstr>Defining cFTE and Work Expectations Here We Go Again </vt:lpstr>
      <vt:lpstr>Presentation Agenda</vt:lpstr>
      <vt:lpstr>Background</vt:lpstr>
      <vt:lpstr>Background University of South Florida Faculty Practice Plan FY2015-2016 </vt:lpstr>
      <vt:lpstr>Context Need to Better Define cFTE and Work Expectations </vt:lpstr>
      <vt:lpstr>Context Need to Better Define cFTE and Work Expectations </vt:lpstr>
      <vt:lpstr>PowerPoint Presentation</vt:lpstr>
      <vt:lpstr>cFTE and Work Expectations Defining the FTE</vt:lpstr>
      <vt:lpstr>PowerPoint Presentation</vt:lpstr>
      <vt:lpstr>PowerPoint Presentation</vt:lpstr>
      <vt:lpstr>PowerPoint Presentation</vt:lpstr>
      <vt:lpstr>cFTE and Work Expectations Defining the Clinical FTE</vt:lpstr>
      <vt:lpstr>cFTE and Work Expectations Defining Work Expectations </vt:lpstr>
      <vt:lpstr>The Ultimate Goal</vt:lpstr>
      <vt:lpstr>Questions for Round Table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 Herdocia</dc:creator>
  <cp:lastModifiedBy>Sobieray, Richard</cp:lastModifiedBy>
  <cp:revision>338</cp:revision>
  <cp:lastPrinted>2016-09-21T19:37:21Z</cp:lastPrinted>
  <dcterms:created xsi:type="dcterms:W3CDTF">2015-02-13T15:37:08Z</dcterms:created>
  <dcterms:modified xsi:type="dcterms:W3CDTF">2016-09-22T23:04:08Z</dcterms:modified>
</cp:coreProperties>
</file>